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77" r:id="rId6"/>
    <p:sldId id="263" r:id="rId7"/>
    <p:sldId id="264" r:id="rId8"/>
    <p:sldId id="265" r:id="rId9"/>
    <p:sldId id="266" r:id="rId10"/>
    <p:sldId id="267" r:id="rId11"/>
    <p:sldId id="271" r:id="rId12"/>
    <p:sldId id="279" r:id="rId13"/>
    <p:sldId id="274" r:id="rId14"/>
    <p:sldId id="282" r:id="rId15"/>
    <p:sldId id="287" r:id="rId16"/>
    <p:sldId id="288" r:id="rId17"/>
    <p:sldId id="290" r:id="rId18"/>
    <p:sldId id="292" r:id="rId19"/>
    <p:sldId id="293" r:id="rId20"/>
    <p:sldId id="295" r:id="rId21"/>
    <p:sldId id="296" r:id="rId22"/>
    <p:sldId id="289" r:id="rId23"/>
    <p:sldId id="294" r:id="rId24"/>
    <p:sldId id="299" r:id="rId25"/>
    <p:sldId id="280" r:id="rId26"/>
    <p:sldId id="273" r:id="rId27"/>
    <p:sldId id="284" r:id="rId28"/>
    <p:sldId id="278" r:id="rId29"/>
    <p:sldId id="281" r:id="rId30"/>
    <p:sldId id="297" r:id="rId31"/>
    <p:sldId id="298" r:id="rId32"/>
    <p:sldId id="283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6A748-A0D3-B840-90EC-35D10DAE485B}" v="1" dt="2024-11-06T10:20:02.822"/>
    <p1510:client id="{62D0DC5C-C66E-D27E-36DF-DB9AD9977BEF}" v="7" dt="2024-11-06T09:40:24.726"/>
    <p1510:client id="{6A6711A8-3AF7-BD65-1CD3-5ADA9CC561F9}" v="1" dt="2024-11-06T14:03:48.882"/>
    <p1510:client id="{816710E0-2AA9-557B-840C-9655E0906475}" v="4" dt="2024-11-06T15:31:57.555"/>
    <p1510:client id="{8B368B24-6455-E330-0490-D6EA8C23ED4B}" v="168" dt="2024-11-06T10:00:52.771"/>
    <p1510:client id="{97416FA9-0D17-865B-972F-49C15AF4D57E}" v="53" dt="2024-11-06T17:02:32.571"/>
    <p1510:client id="{BB3BE55A-EED3-0B2F-5798-615F3ADBE169}" v="2" dt="2024-11-06T10:29:54.258"/>
    <p1510:client id="{C19D51FC-6787-926E-94B2-7587B431EF66}" v="68" dt="2024-11-06T16:34:00.854"/>
    <p1510:client id="{D5C578C6-54C1-E7DE-BEDB-5E2C08BCC0E7}" v="95" dt="2024-11-06T16:00:34.338"/>
    <p1510:client id="{E1E6900F-DFBF-C243-AB92-9A52CCEF45F0}" v="20" dt="2024-11-06T17:28:22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6"/>
  </p:normalViewPr>
  <p:slideViewPr>
    <p:cSldViewPr snapToGrid="0">
      <p:cViewPr varScale="1">
        <p:scale>
          <a:sx n="208" d="100"/>
          <a:sy n="208" d="100"/>
        </p:scale>
        <p:origin x="4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6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48D4D1-D5DB-6B47-87C3-36412D0F0FA9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E66EC7-5435-9946-B9EB-968EF2454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se.ethz.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soft.org/blog/2024-09-24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uwe.schmitt@id.ethz.ch" TargetMode="External"/><Relationship Id="rId2" Type="http://schemas.openxmlformats.org/officeDocument/2006/relationships/hyperlink" Target="mailto:tarun.chadha@id.ethz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e.ethz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D7175-71BA-E973-49A3-121A04CC5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86409"/>
            <a:ext cx="9144000" cy="6101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67745-E1CD-9018-4227-C154DFB01DC6}"/>
              </a:ext>
            </a:extLst>
          </p:cNvPr>
          <p:cNvSpPr txBox="1"/>
          <p:nvPr/>
        </p:nvSpPr>
        <p:spPr>
          <a:xfrm>
            <a:off x="0" y="3347392"/>
            <a:ext cx="6470687" cy="1731243"/>
          </a:xfrm>
          <a:prstGeom prst="rect">
            <a:avLst/>
          </a:prstGeom>
          <a:solidFill>
            <a:srgbClr val="215CAF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GB" sz="24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Building an RSE community in the ETH domain and steps towards a Swiss wide RSE community</a:t>
            </a:r>
          </a:p>
          <a:p>
            <a:pPr algn="ctr"/>
            <a:endParaRPr lang="en-US" sz="1500">
              <a:solidFill>
                <a:schemeClr val="bg1"/>
              </a:solidFill>
            </a:endParaRPr>
          </a:p>
          <a:p>
            <a:pPr algn="ctr"/>
            <a:r>
              <a:rPr lang="en-US" sz="1500">
                <a:solidFill>
                  <a:schemeClr val="bg1"/>
                </a:solidFill>
              </a:rPr>
              <a:t>Tarun Chadha and Uwe Schmitt</a:t>
            </a:r>
          </a:p>
          <a:p>
            <a:pPr algn="ctr"/>
            <a:r>
              <a:rPr lang="en-US" sz="1500">
                <a:solidFill>
                  <a:schemeClr val="bg1"/>
                </a:solidFill>
              </a:rPr>
              <a:t>Scientific IT Services, ETH Zürich</a:t>
            </a:r>
          </a:p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1639-6566-040E-701B-45A0F13D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167D-5F89-A220-A8BE-6E35F6DA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err="1"/>
              <a:t>EPFL</a:t>
            </a:r>
            <a:r>
              <a:rPr lang="en-US" b="1"/>
              <a:t> Lausanne</a:t>
            </a:r>
            <a:r>
              <a:rPr lang="en-US"/>
              <a:t>: we also want to do something!</a:t>
            </a:r>
          </a:p>
          <a:p>
            <a:r>
              <a:rPr lang="en-US" b="1"/>
              <a:t>KOF Swiss Economic Institute</a:t>
            </a:r>
            <a:r>
              <a:rPr lang="en-US"/>
              <a:t>: We were just about to set up something of our own!</a:t>
            </a:r>
          </a:p>
          <a:p>
            <a:endParaRPr lang="en-US"/>
          </a:p>
          <a:p>
            <a:r>
              <a:rPr lang="en-US"/>
              <a:t>280 members on mailing list</a:t>
            </a:r>
          </a:p>
          <a:p>
            <a:r>
              <a:rPr lang="en-US"/>
              <a:t>~80 on matrix chat</a:t>
            </a:r>
          </a:p>
          <a:p>
            <a:r>
              <a:rPr lang="en-US"/>
              <a:t>~65 at first on-site event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DE0C7-7F88-A40F-87DB-7C08F2BC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862"/>
            <a:ext cx="7886700" cy="72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215CAF"/>
                </a:solidFill>
              </a:rPr>
              <a:t>Ongoing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71672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DDD1-F4E4-A5A6-8A8F-59CCB5B4A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686D-A9DB-4A60-2048-32D78501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79D1-EDE6-5440-9904-07AFED2AD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0275"/>
            <a:ext cx="3630835" cy="21237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Establishing the community at ETH Zürich</a:t>
            </a:r>
          </a:p>
          <a:p>
            <a:r>
              <a:rPr lang="en-US"/>
              <a:t>Organizing regular events</a:t>
            </a:r>
          </a:p>
          <a:p>
            <a:r>
              <a:rPr lang="en-US"/>
              <a:t>Keeping the community engaged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5E856A-838E-7AD9-D36C-C3F59F1B83CC}"/>
              </a:ext>
            </a:extLst>
          </p:cNvPr>
          <p:cNvSpPr txBox="1">
            <a:spLocks/>
          </p:cNvSpPr>
          <p:nvPr/>
        </p:nvSpPr>
        <p:spPr>
          <a:xfrm>
            <a:off x="4895446" y="1805929"/>
            <a:ext cx="3808716" cy="154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Introducing the community at partner institutions (ETH Domain)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2710-DB24-50CA-576B-215C0A203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4CA3-6484-C496-B144-CF53207D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events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6BFA501-FC96-C723-48B0-8DC00F1C945E}"/>
              </a:ext>
            </a:extLst>
          </p:cNvPr>
          <p:cNvSpPr/>
          <p:nvPr/>
        </p:nvSpPr>
        <p:spPr>
          <a:xfrm>
            <a:off x="1739752" y="1359639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RSE Education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56DAAB8-E759-EFA1-9676-D91EA3899C6A}"/>
              </a:ext>
            </a:extLst>
          </p:cNvPr>
          <p:cNvSpPr/>
          <p:nvPr/>
        </p:nvSpPr>
        <p:spPr>
          <a:xfrm>
            <a:off x="5134199" y="1359638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Lightning talks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FEF87AF-B41B-1443-99D4-4742D8FBB52E}"/>
              </a:ext>
            </a:extLst>
          </p:cNvPr>
          <p:cNvSpPr/>
          <p:nvPr/>
        </p:nvSpPr>
        <p:spPr>
          <a:xfrm>
            <a:off x="1458434" y="3177005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Technical Talks/ exchange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C57B2CF-4EAF-2A0C-1D10-E1202433571C}"/>
              </a:ext>
            </a:extLst>
          </p:cNvPr>
          <p:cNvSpPr/>
          <p:nvPr/>
        </p:nvSpPr>
        <p:spPr>
          <a:xfrm>
            <a:off x="5266660" y="3177005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RSE Jobs/Career</a:t>
            </a:r>
          </a:p>
        </p:txBody>
      </p:sp>
    </p:spTree>
    <p:extLst>
      <p:ext uri="{BB962C8B-B14F-4D97-AF65-F5344CB8AC3E}">
        <p14:creationId xmlns:p14="http://schemas.microsoft.com/office/powerpoint/2010/main" val="65557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8C6F-AC6D-FE3A-CC50-EE437D2A7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FCCB-91F2-4512-7DDA-1C0F899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events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F2ECC35-E4CF-D978-5FA9-7C161B76F961}"/>
              </a:ext>
            </a:extLst>
          </p:cNvPr>
          <p:cNvSpPr/>
          <p:nvPr/>
        </p:nvSpPr>
        <p:spPr>
          <a:xfrm>
            <a:off x="867882" y="1487229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RSE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3B42-42D4-00FD-304C-CD7156D2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0" y="1487229"/>
            <a:ext cx="5146158" cy="3137934"/>
          </a:xfrm>
        </p:spPr>
        <p:txBody>
          <a:bodyPr>
            <a:normAutofit/>
          </a:bodyPr>
          <a:lstStyle/>
          <a:p>
            <a:r>
              <a:rPr lang="en-GB" b="0" i="0">
                <a:effectLst/>
                <a:latin typeface="ui-sans-serif"/>
              </a:rPr>
              <a:t>“Basics of computing environments for scientists” by IT Service group D-PHYS</a:t>
            </a:r>
          </a:p>
          <a:p>
            <a:r>
              <a:rPr lang="en-GB">
                <a:latin typeface="ui-sans-serif"/>
              </a:rPr>
              <a:t>Planning Git basics and advanced workshop with a colleague from CSCS (Swiss National Supercomputing </a:t>
            </a:r>
            <a:r>
              <a:rPr lang="en-GB" err="1">
                <a:latin typeface="ui-sans-serif"/>
              </a:rPr>
              <a:t>Center</a:t>
            </a:r>
            <a:r>
              <a:rPr lang="en-GB">
                <a:latin typeface="ui-sans-serif"/>
              </a:rPr>
              <a:t>)</a:t>
            </a:r>
          </a:p>
          <a:p>
            <a:r>
              <a:rPr lang="en-GB" b="0" i="0">
                <a:effectLst/>
                <a:latin typeface="ui-sans-serif"/>
              </a:rPr>
              <a:t>Plans </a:t>
            </a:r>
            <a:r>
              <a:rPr lang="en-GB">
                <a:latin typeface="ui-sans-serif"/>
              </a:rPr>
              <a:t>on starting a book club together with other RSE communities such as RSE Germany  </a:t>
            </a:r>
            <a:endParaRPr lang="en-GB" b="0" i="0"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03913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5BE6-D2EC-509E-923B-11BA6F31C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504F-23B1-4E4C-2E4E-A2A249A0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events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92D0C28-87C4-2293-2BFF-497CBC8255CD}"/>
              </a:ext>
            </a:extLst>
          </p:cNvPr>
          <p:cNvSpPr/>
          <p:nvPr/>
        </p:nvSpPr>
        <p:spPr>
          <a:xfrm>
            <a:off x="867882" y="1487229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Technical Talks/</a:t>
            </a:r>
          </a:p>
          <a:p>
            <a:pPr algn="ctr"/>
            <a:r>
              <a:rPr lang="en-CH"/>
              <a:t>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20D5-C32D-09CA-95DE-01F9AD80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0" y="1487229"/>
            <a:ext cx="5146158" cy="313793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  <a:latin typeface="ui-sans-serif"/>
              </a:rPr>
              <a:t>G</a:t>
            </a:r>
            <a:r>
              <a:rPr lang="en-GB" b="0" i="0">
                <a:solidFill>
                  <a:srgbClr val="000000"/>
                </a:solidFill>
                <a:effectLst/>
                <a:latin typeface="ui-sans-serif"/>
              </a:rPr>
              <a:t>roup discussions about “automated testing”</a:t>
            </a:r>
          </a:p>
          <a:p>
            <a:r>
              <a:rPr lang="en-GB">
                <a:latin typeface="ui-sans-serif"/>
              </a:rPr>
              <a:t>Presentations about “</a:t>
            </a:r>
            <a:r>
              <a:rPr lang="en-GB" err="1">
                <a:latin typeface="ui-sans-serif"/>
              </a:rPr>
              <a:t>devbox</a:t>
            </a:r>
            <a:r>
              <a:rPr lang="en-GB">
                <a:latin typeface="ui-sans-serif"/>
              </a:rPr>
              <a:t>” and “</a:t>
            </a:r>
            <a:r>
              <a:rPr lang="en-GB" err="1">
                <a:latin typeface="ui-sans-serif"/>
              </a:rPr>
              <a:t>pytest-regtest</a:t>
            </a:r>
            <a:r>
              <a:rPr lang="en-GB">
                <a:latin typeface="ui-sans-serif"/>
              </a:rPr>
              <a:t>”</a:t>
            </a:r>
          </a:p>
          <a:p>
            <a:r>
              <a:rPr lang="en-GB" b="0" i="0">
                <a:effectLst/>
                <a:latin typeface="ui-sans-serif"/>
              </a:rPr>
              <a:t>Scientific and Technical Publishing with “Quarto” – from reports to books and </a:t>
            </a:r>
            <a:r>
              <a:rPr lang="en-GB" b="0" i="0" err="1">
                <a:effectLst/>
                <a:latin typeface="ui-sans-serif"/>
              </a:rPr>
              <a:t>ebsites</a:t>
            </a:r>
            <a:endParaRPr lang="en-GB" b="0" i="0">
              <a:effectLst/>
              <a:latin typeface="ui-sans-serif"/>
            </a:endParaRPr>
          </a:p>
          <a:p>
            <a:r>
              <a:rPr lang="en-GB">
                <a:latin typeface="ui-sans-serif"/>
              </a:rPr>
              <a:t>Upcoming event: “Show your tools”: </a:t>
            </a:r>
            <a:r>
              <a:rPr lang="en-GB" b="1">
                <a:latin typeface="ui-sans-serif"/>
              </a:rPr>
              <a:t>5</a:t>
            </a:r>
            <a:r>
              <a:rPr lang="en-GB" b="1" baseline="30000">
                <a:latin typeface="ui-sans-serif"/>
              </a:rPr>
              <a:t>th</a:t>
            </a:r>
            <a:r>
              <a:rPr lang="en-GB" b="1">
                <a:latin typeface="ui-sans-serif"/>
              </a:rPr>
              <a:t> December</a:t>
            </a:r>
            <a:endParaRPr lang="en-GB" b="1" i="0">
              <a:effectLst/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08231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CF04-74D4-BC1F-423F-D3D6531C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2A15-DC0A-FE5B-4C0A-43168012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events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633092F-4301-A7BE-A542-6C50A3701115}"/>
              </a:ext>
            </a:extLst>
          </p:cNvPr>
          <p:cNvSpPr/>
          <p:nvPr/>
        </p:nvSpPr>
        <p:spPr>
          <a:xfrm>
            <a:off x="867882" y="1487229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RSE Jobs/Career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297868-111B-B6CE-FB34-DC977D76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0" y="1487229"/>
            <a:ext cx="5146158" cy="31379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000000"/>
                </a:solidFill>
                <a:latin typeface="ui-sans-serif"/>
              </a:rPr>
              <a:t>Applying for RSE Jobs: Panel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CF04-74D4-BC1F-423F-D3D6531C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56C43-1EBD-A223-4268-77C51B44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C858F001-390C-3CDC-2B64-4F3C8B7AB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050" r="-129" b="5216"/>
          <a:stretch/>
        </p:blipFill>
        <p:spPr>
          <a:xfrm>
            <a:off x="1058" y="-2580"/>
            <a:ext cx="9418958" cy="5854644"/>
          </a:xfrm>
        </p:spPr>
      </p:pic>
    </p:spTree>
    <p:extLst>
      <p:ext uri="{BB962C8B-B14F-4D97-AF65-F5344CB8AC3E}">
        <p14:creationId xmlns:p14="http://schemas.microsoft.com/office/powerpoint/2010/main" val="54093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CF04-74D4-BC1F-423F-D3D6531C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2A15-DC0A-FE5B-4C0A-43168012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events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633092F-4301-A7BE-A542-6C50A3701115}"/>
              </a:ext>
            </a:extLst>
          </p:cNvPr>
          <p:cNvSpPr/>
          <p:nvPr/>
        </p:nvSpPr>
        <p:spPr>
          <a:xfrm>
            <a:off x="867882" y="1487229"/>
            <a:ext cx="2222204" cy="121211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/>
              <a:t>RSE Jobs/Career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297868-111B-B6CE-FB34-DC977D76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0" y="1487229"/>
            <a:ext cx="5146158" cy="31379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000000"/>
                </a:solidFill>
                <a:latin typeface="ui-sans-serif"/>
              </a:rPr>
              <a:t>Applying for RSE Jobs: Panel discussion</a:t>
            </a:r>
          </a:p>
          <a:p>
            <a:endParaRPr lang="en-GB">
              <a:latin typeface="ui-sans-serif"/>
            </a:endParaRPr>
          </a:p>
          <a:p>
            <a:r>
              <a:rPr lang="en-GB">
                <a:latin typeface="ui-sans-serif"/>
              </a:rPr>
              <a:t>Community contributed blog article on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72376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A1DC1-5BBC-B3DE-7CFD-48158EF8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9F9D-D230-ED23-E744-887EEA84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0713-94EA-1F2E-4C18-907F44872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0275"/>
            <a:ext cx="7886700" cy="2931846"/>
          </a:xfrm>
        </p:spPr>
        <p:txBody>
          <a:bodyPr>
            <a:normAutofit/>
          </a:bodyPr>
          <a:lstStyle/>
          <a:p>
            <a:r>
              <a:rPr lang="en-US"/>
              <a:t>Regular exchange: Matrix space for chat</a:t>
            </a:r>
          </a:p>
          <a:p>
            <a:r>
              <a:rPr lang="en-US"/>
              <a:t>Announcements: Mailing list</a:t>
            </a:r>
          </a:p>
          <a:p>
            <a:r>
              <a:rPr lang="en-US"/>
              <a:t>Website: </a:t>
            </a:r>
            <a:r>
              <a:rPr lang="en-US">
                <a:hlinkClick r:id="rId2"/>
              </a:rPr>
              <a:t>https://rse.ethz.ch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0238ED-7EC0-673D-0ED6-3031D925BF5D}"/>
              </a:ext>
            </a:extLst>
          </p:cNvPr>
          <p:cNvSpPr txBox="1"/>
          <p:nvPr/>
        </p:nvSpPr>
        <p:spPr>
          <a:xfrm>
            <a:off x="2504662" y="1937927"/>
            <a:ext cx="6282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215CAF"/>
                </a:solidFill>
              </a:rPr>
              <a:t>A bit of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D7765-82AF-2060-E941-315ECB9A5C08}"/>
              </a:ext>
            </a:extLst>
          </p:cNvPr>
          <p:cNvSpPr txBox="1"/>
          <p:nvPr/>
        </p:nvSpPr>
        <p:spPr>
          <a:xfrm>
            <a:off x="-1192694" y="7695720"/>
            <a:ext cx="578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happened ?</a:t>
            </a:r>
          </a:p>
        </p:txBody>
      </p:sp>
    </p:spTree>
    <p:extLst>
      <p:ext uri="{BB962C8B-B14F-4D97-AF65-F5344CB8AC3E}">
        <p14:creationId xmlns:p14="http://schemas.microsoft.com/office/powerpoint/2010/main" val="56847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E1FB-DABD-9010-8E3F-C1476251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ED47-8ADE-A61A-7D5A-11DE4131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5591-A43C-31DE-5B0C-ABE4A5E4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0275"/>
            <a:ext cx="7886700" cy="29318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848C7-57A0-7835-7DE9-AC7F22E9AF1E}"/>
              </a:ext>
            </a:extLst>
          </p:cNvPr>
          <p:cNvSpPr txBox="1">
            <a:spLocks/>
          </p:cNvSpPr>
          <p:nvPr/>
        </p:nvSpPr>
        <p:spPr>
          <a:xfrm>
            <a:off x="781049" y="1962675"/>
            <a:ext cx="7886700" cy="2931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611ACA-A201-D5F3-4232-9669E9BE714B}"/>
              </a:ext>
            </a:extLst>
          </p:cNvPr>
          <p:cNvSpPr txBox="1">
            <a:spLocks/>
          </p:cNvSpPr>
          <p:nvPr/>
        </p:nvSpPr>
        <p:spPr>
          <a:xfrm>
            <a:off x="933449" y="1502678"/>
            <a:ext cx="7886700" cy="29318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Contributors from the community:</a:t>
            </a:r>
          </a:p>
          <a:p>
            <a:pPr lvl="1"/>
            <a:r>
              <a:rPr lang="en-US"/>
              <a:t>Roman </a:t>
            </a:r>
            <a:r>
              <a:rPr lang="en-US" err="1"/>
              <a:t>Wixinger</a:t>
            </a:r>
            <a:endParaRPr lang="en-US"/>
          </a:p>
          <a:p>
            <a:pPr lvl="1"/>
            <a:r>
              <a:rPr lang="en-US"/>
              <a:t>Jaime Cardozo</a:t>
            </a:r>
          </a:p>
          <a:p>
            <a:pPr lvl="1"/>
            <a:r>
              <a:rPr lang="en-US"/>
              <a:t>Franziska </a:t>
            </a:r>
            <a:r>
              <a:rPr lang="en-US" err="1"/>
              <a:t>Menti</a:t>
            </a:r>
            <a:endParaRPr lang="en-US"/>
          </a:p>
          <a:p>
            <a:pPr lvl="1"/>
            <a:r>
              <a:rPr lang="en-US"/>
              <a:t>Marco </a:t>
            </a:r>
            <a:r>
              <a:rPr lang="en-US" err="1"/>
              <a:t>Gähler</a:t>
            </a:r>
            <a:endParaRPr lang="en-US"/>
          </a:p>
          <a:p>
            <a:r>
              <a:rPr lang="en-US"/>
              <a:t>Work on:</a:t>
            </a:r>
          </a:p>
          <a:p>
            <a:pPr lvl="1"/>
            <a:r>
              <a:rPr lang="en-US"/>
              <a:t>Website</a:t>
            </a:r>
          </a:p>
          <a:p>
            <a:pPr lvl="1"/>
            <a:r>
              <a:rPr lang="en-US"/>
              <a:t>Events</a:t>
            </a:r>
          </a:p>
          <a:p>
            <a:pPr lvl="1"/>
            <a:r>
              <a:rPr lang="en-US"/>
              <a:t>Survey</a:t>
            </a:r>
          </a:p>
          <a:p>
            <a:pPr lvl="1"/>
            <a:r>
              <a:rPr lang="en-US"/>
              <a:t>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E1FB-DABD-9010-8E3F-C1476251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ED47-8ADE-A61A-7D5A-11DE4131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Visibility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5591-A43C-31DE-5B0C-ABE4A5E4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0275"/>
            <a:ext cx="7886700" cy="29318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C848C7-57A0-7835-7DE9-AC7F22E9AF1E}"/>
              </a:ext>
            </a:extLst>
          </p:cNvPr>
          <p:cNvSpPr txBox="1">
            <a:spLocks/>
          </p:cNvSpPr>
          <p:nvPr/>
        </p:nvSpPr>
        <p:spPr>
          <a:xfrm>
            <a:off x="781049" y="1962675"/>
            <a:ext cx="7886700" cy="2931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611ACA-A201-D5F3-4232-9669E9BE714B}"/>
              </a:ext>
            </a:extLst>
          </p:cNvPr>
          <p:cNvSpPr txBox="1">
            <a:spLocks/>
          </p:cNvSpPr>
          <p:nvPr/>
        </p:nvSpPr>
        <p:spPr>
          <a:xfrm>
            <a:off x="933449" y="1502678"/>
            <a:ext cx="7886700" cy="2931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Presentations about current activities at </a:t>
            </a:r>
            <a:r>
              <a:rPr lang="en-US" err="1">
                <a:solidFill>
                  <a:srgbClr val="000000"/>
                </a:solidFill>
              </a:rPr>
              <a:t>deRSE</a:t>
            </a:r>
            <a:r>
              <a:rPr lang="en-US">
                <a:solidFill>
                  <a:srgbClr val="000000"/>
                </a:solidFill>
              </a:rPr>
              <a:t> in Würzburg March 2024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Short presentation and workshop “international RSE communities”, RSECon24 Newcastle, September 2024</a:t>
            </a:r>
            <a:endParaRPr lang="en-US"/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Coauthoring Reseach Software Alliance (RESA) blog post: </a:t>
            </a:r>
            <a:r>
              <a:rPr lang="en-US">
                <a:solidFill>
                  <a:srgbClr val="000000"/>
                </a:solidFill>
                <a:hlinkClick r:id="rId2"/>
              </a:rPr>
              <a:t>https://www.researchsoft.org/blog/2024-09-24/</a:t>
            </a:r>
            <a:endParaRPr lang="en-US"/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Planned: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deRSE25 Karlsruhe, February 2025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RSECon25 Warwick, September 2025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 with blue and white signs&#10;&#10;Description automatically generated">
            <a:extLst>
              <a:ext uri="{FF2B5EF4-FFF2-40B4-BE49-F238E27FC236}">
                <a16:creationId xmlns:a16="http://schemas.microsoft.com/office/drawing/2014/main" id="{3222BDB1-E76A-9E0B-B8B3-D55F03BC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6" y="517067"/>
            <a:ext cx="8024468" cy="4626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A5A29-E6BE-B49C-5BA6-5FC977ADDBDF}"/>
              </a:ext>
            </a:extLst>
          </p:cNvPr>
          <p:cNvSpPr txBox="1"/>
          <p:nvPr/>
        </p:nvSpPr>
        <p:spPr>
          <a:xfrm>
            <a:off x="139147" y="159026"/>
            <a:ext cx="508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215CAF"/>
                </a:solidFill>
              </a:rPr>
              <a:t>ETH Domain</a:t>
            </a:r>
          </a:p>
        </p:txBody>
      </p:sp>
    </p:spTree>
    <p:extLst>
      <p:ext uri="{BB962C8B-B14F-4D97-AF65-F5344CB8AC3E}">
        <p14:creationId xmlns:p14="http://schemas.microsoft.com/office/powerpoint/2010/main" val="155992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3064-0036-94DE-44AF-5C568389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RSE@ETH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3E9F-EE99-C4B3-2316-3159618F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We, together with the partner institutions in the ETH domain, submitted a proposal for funding to ORD measure 2, which was accepted </a:t>
            </a:r>
            <a:endParaRPr lang="en-US"/>
          </a:p>
          <a:p>
            <a:endParaRPr lang="en-US"/>
          </a:p>
          <a:p>
            <a:r>
              <a:rPr lang="en-US"/>
              <a:t>RSE4ORD: building a research software engineering community to promote open science</a:t>
            </a:r>
          </a:p>
        </p:txBody>
      </p:sp>
    </p:spTree>
    <p:extLst>
      <p:ext uri="{BB962C8B-B14F-4D97-AF65-F5344CB8AC3E}">
        <p14:creationId xmlns:p14="http://schemas.microsoft.com/office/powerpoint/2010/main" val="163596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B5B5-DFE5-E437-BA8E-3D552C151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C98B-529B-5CBF-4D3D-2FEFB378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862"/>
            <a:ext cx="7886700" cy="72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215CAF"/>
                </a:solidFill>
              </a:rPr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val="3478286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3E7F-89AC-E31A-A66F-E4D3C473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RSE4ORD: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FC60-D95F-AF1D-7FEE-28879846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/>
              <a:t>Project started October 2024: 0.75 FTE/year for 2 years</a:t>
            </a:r>
          </a:p>
          <a:p>
            <a:pPr>
              <a:lnSpc>
                <a:spcPct val="150000"/>
              </a:lnSpc>
            </a:pPr>
            <a:r>
              <a:rPr lang="en-US"/>
              <a:t>Kicking-off RSE communities at partner institutions: RSE@ETH will help get started</a:t>
            </a:r>
          </a:p>
          <a:p>
            <a:pPr>
              <a:lnSpc>
                <a:spcPct val="150000"/>
              </a:lnSpc>
            </a:pPr>
            <a:r>
              <a:rPr lang="en-US"/>
              <a:t>Promoting FAIR (Findable, Accessible, Interoperable, Reusable) for research software</a:t>
            </a:r>
          </a:p>
          <a:p>
            <a:pPr>
              <a:lnSpc>
                <a:spcPct val="150000"/>
              </a:lnSpc>
            </a:pPr>
            <a:r>
              <a:rPr lang="en-US"/>
              <a:t>Guidelines for RSE</a:t>
            </a:r>
          </a:p>
        </p:txBody>
      </p:sp>
    </p:spTree>
    <p:extLst>
      <p:ext uri="{BB962C8B-B14F-4D97-AF65-F5344CB8AC3E}">
        <p14:creationId xmlns:p14="http://schemas.microsoft.com/office/powerpoint/2010/main" val="126569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E0A671E-0083-8802-BFA0-DB279B9F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9470" y="1148072"/>
            <a:ext cx="5095295" cy="3266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D1C740-0478-9CFF-D005-7AAFC38E1F82}"/>
              </a:ext>
            </a:extLst>
          </p:cNvPr>
          <p:cNvSpPr txBox="1"/>
          <p:nvPr/>
        </p:nvSpPr>
        <p:spPr>
          <a:xfrm>
            <a:off x="1719470" y="4562061"/>
            <a:ext cx="500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</a:t>
            </a:r>
            <a:r>
              <a:rPr lang="en-US" err="1"/>
              <a:t>Wikimedia.org</a:t>
            </a:r>
            <a:r>
              <a:rPr lang="en-US"/>
              <a:t>          (CC BY-SA 3.0 Deed)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EEFC1-DBAF-2DA6-5BC2-23657BF0F5F7}"/>
              </a:ext>
            </a:extLst>
          </p:cNvPr>
          <p:cNvSpPr txBox="1"/>
          <p:nvPr/>
        </p:nvSpPr>
        <p:spPr>
          <a:xfrm>
            <a:off x="1719470" y="477078"/>
            <a:ext cx="509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Swiss RSE event</a:t>
            </a:r>
          </a:p>
        </p:txBody>
      </p:sp>
    </p:spTree>
    <p:extLst>
      <p:ext uri="{BB962C8B-B14F-4D97-AF65-F5344CB8AC3E}">
        <p14:creationId xmlns:p14="http://schemas.microsoft.com/office/powerpoint/2010/main" val="25625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2B27-7630-C7E3-8ECC-AD534C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88C1-F38F-B921-58FF-34C89044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Synergies/overlaps:</a:t>
            </a:r>
          </a:p>
        </p:txBody>
      </p:sp>
      <p:pic>
        <p:nvPicPr>
          <p:cNvPr id="7" name="Picture 6" descr="A diagram of software engineer&#10;&#10;Description automatically generated">
            <a:extLst>
              <a:ext uri="{FF2B5EF4-FFF2-40B4-BE49-F238E27FC236}">
                <a16:creationId xmlns:a16="http://schemas.microsoft.com/office/drawing/2014/main" id="{B9F02AB6-02EA-D1F1-102A-262DFB0A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1" y="1095215"/>
            <a:ext cx="3739243" cy="3299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4FB197-79A1-ABDA-E0B7-9B5629AAB8E6}"/>
              </a:ext>
            </a:extLst>
          </p:cNvPr>
          <p:cNvSpPr txBox="1"/>
          <p:nvPr/>
        </p:nvSpPr>
        <p:spPr>
          <a:xfrm>
            <a:off x="800100" y="4523014"/>
            <a:ext cx="791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i="1"/>
              <a:t>Building digital workforce capacity and skills for data-intensive science (2020). In OECD Science, Technology and Industry Policy Papers.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C66404-1EF0-532C-DD11-4BB1BEF57686}"/>
              </a:ext>
            </a:extLst>
          </p:cNvPr>
          <p:cNvSpPr/>
          <p:nvPr/>
        </p:nvSpPr>
        <p:spPr>
          <a:xfrm>
            <a:off x="1880715" y="2276682"/>
            <a:ext cx="2133600" cy="211786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AC490-5002-0AA5-AE64-7A225D1D6C47}"/>
              </a:ext>
            </a:extLst>
          </p:cNvPr>
          <p:cNvSpPr txBox="1"/>
          <p:nvPr/>
        </p:nvSpPr>
        <p:spPr>
          <a:xfrm>
            <a:off x="949569" y="3927231"/>
            <a:ext cx="12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200"/>
              <a:t>Reproducibility network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2581F0-5EFB-5F8B-D88E-1691BCB36408}"/>
              </a:ext>
            </a:extLst>
          </p:cNvPr>
          <p:cNvSpPr/>
          <p:nvPr/>
        </p:nvSpPr>
        <p:spPr>
          <a:xfrm>
            <a:off x="3505200" y="713417"/>
            <a:ext cx="2133600" cy="211786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9D599-9FE6-6DAA-85C7-76EFAFFD8D7E}"/>
              </a:ext>
            </a:extLst>
          </p:cNvPr>
          <p:cNvSpPr/>
          <p:nvPr/>
        </p:nvSpPr>
        <p:spPr>
          <a:xfrm>
            <a:off x="4706394" y="2166781"/>
            <a:ext cx="2133600" cy="211786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71EDF3-9A6E-6505-C5D9-F1EE75481EA0}"/>
              </a:ext>
            </a:extLst>
          </p:cNvPr>
          <p:cNvSpPr/>
          <p:nvPr/>
        </p:nvSpPr>
        <p:spPr>
          <a:xfrm>
            <a:off x="3528646" y="2593720"/>
            <a:ext cx="2133600" cy="2117865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655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A27E-8F99-38AF-0EC8-91CB90207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C39591-6444-95F5-0713-94AE88775BAF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EnhanceR</a:t>
            </a:r>
            <a:r>
              <a:rPr lang="en-US"/>
              <a:t> and RSE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C51F56-1EEE-AFA8-B240-B622B083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How can these communities support each other?</a:t>
            </a:r>
          </a:p>
          <a:p>
            <a:pPr>
              <a:lnSpc>
                <a:spcPct val="150000"/>
              </a:lnSpc>
            </a:pPr>
            <a:r>
              <a:rPr lang="en-US"/>
              <a:t>Can </a:t>
            </a:r>
            <a:r>
              <a:rPr lang="en-US" err="1"/>
              <a:t>EnhanceR</a:t>
            </a:r>
            <a:r>
              <a:rPr lang="en-US"/>
              <a:t> play a role in bringing RSE beyond the ETH domain?</a:t>
            </a:r>
          </a:p>
          <a:p>
            <a:pPr>
              <a:lnSpc>
                <a:spcPct val="150000"/>
              </a:lnSpc>
            </a:pPr>
            <a:r>
              <a:rPr 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8287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658D-8B75-1257-26D6-F8339889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28" y="1322164"/>
            <a:ext cx="7886700" cy="29194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215CAF"/>
                </a:solidFill>
              </a:rPr>
              <a:t>Contact: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5CAF"/>
                </a:solidFill>
              </a:rPr>
              <a:t>Tarun Chadha, </a:t>
            </a:r>
            <a:r>
              <a:rPr lang="en-US" sz="2400" dirty="0">
                <a:solidFill>
                  <a:srgbClr val="215CAF"/>
                </a:solidFill>
                <a:hlinkClick r:id="rId2"/>
              </a:rPr>
              <a:t>tarun.chadha@id.ethz.ch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5CAF"/>
                </a:solidFill>
              </a:rPr>
              <a:t>Uwe Schmitt, </a:t>
            </a:r>
            <a:r>
              <a:rPr lang="en-US" sz="240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uwe.schmitt@id.ethz.ch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5CAF"/>
                </a:solidFill>
              </a:rPr>
              <a:t> </a:t>
            </a:r>
            <a:br>
              <a:rPr lang="en-US" sz="2400" dirty="0">
                <a:solidFill>
                  <a:srgbClr val="215CAF"/>
                </a:solidFill>
              </a:rPr>
            </a:br>
            <a:r>
              <a:rPr lang="en-US" sz="2400" dirty="0">
                <a:solidFill>
                  <a:srgbClr val="215CAF"/>
                </a:solidFill>
              </a:rPr>
              <a:t/>
            </a:r>
            <a:br>
              <a:rPr lang="en-US" sz="2400" dirty="0">
                <a:solidFill>
                  <a:srgbClr val="215CAF"/>
                </a:solidFill>
              </a:rPr>
            </a:br>
            <a:r>
              <a:rPr lang="en-US" sz="2400" dirty="0" smtClean="0">
                <a:solidFill>
                  <a:srgbClr val="215CAF"/>
                </a:solidFill>
                <a:hlinkClick r:id="rId4"/>
              </a:rPr>
              <a:t>www.rse.ethz.ch</a:t>
            </a:r>
            <a:r>
              <a:rPr lang="en-US" sz="2400" dirty="0" smtClean="0">
                <a:solidFill>
                  <a:srgbClr val="215CAF"/>
                </a:solidFill>
              </a:rPr>
              <a:t/>
            </a:r>
            <a:br>
              <a:rPr lang="en-US" sz="2400" dirty="0" smtClean="0">
                <a:solidFill>
                  <a:srgbClr val="215CAF"/>
                </a:solidFill>
              </a:rPr>
            </a:br>
            <a:r>
              <a:rPr lang="en-US" sz="2400" dirty="0" err="1" smtClean="0">
                <a:solidFill>
                  <a:srgbClr val="215CAF"/>
                </a:solidFill>
              </a:rPr>
              <a:t>Licence</a:t>
            </a:r>
            <a:r>
              <a:rPr lang="en-US" sz="2400" dirty="0" smtClean="0">
                <a:solidFill>
                  <a:srgbClr val="215CAF"/>
                </a:solidFill>
              </a:rPr>
              <a:t> for using/sharing: </a:t>
            </a:r>
            <a:r>
              <a:rPr lang="de-CH" sz="2400" dirty="0" smtClean="0"/>
              <a:t>CC-BY-NC-4</a:t>
            </a:r>
            <a:endParaRPr lang="en-US" sz="2400" dirty="0">
              <a:solidFill>
                <a:srgbClr val="215CA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E65A-0546-E6F7-D03B-D56C96B38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28" y="4241626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0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document with white text&#10;&#10;Description automatically generated">
            <a:extLst>
              <a:ext uri="{FF2B5EF4-FFF2-40B4-BE49-F238E27FC236}">
                <a16:creationId xmlns:a16="http://schemas.microsoft.com/office/drawing/2014/main" id="{ABF8CEEB-F4DA-8CF3-5299-467B7CEB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964" y="809520"/>
            <a:ext cx="8360072" cy="3305281"/>
          </a:xfrm>
          <a:prstGeom prst="rect">
            <a:avLst/>
          </a:prstGeom>
        </p:spPr>
      </p:pic>
      <p:pic>
        <p:nvPicPr>
          <p:cNvPr id="3" name="Picture 2" descr="A blue and white document with white text&#10;&#10;Description automatically generated">
            <a:extLst>
              <a:ext uri="{FF2B5EF4-FFF2-40B4-BE49-F238E27FC236}">
                <a16:creationId xmlns:a16="http://schemas.microsoft.com/office/drawing/2014/main" id="{F35FE803-C83F-BDC7-A88A-8DF0ED847B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64" y="809520"/>
            <a:ext cx="8360072" cy="3305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0871D-7857-2F3B-565B-18A71FCCED97}"/>
              </a:ext>
            </a:extLst>
          </p:cNvPr>
          <p:cNvSpPr txBox="1"/>
          <p:nvPr/>
        </p:nvSpPr>
        <p:spPr>
          <a:xfrm>
            <a:off x="2763078" y="4522304"/>
            <a:ext cx="361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https://</a:t>
            </a:r>
            <a:r>
              <a:rPr lang="en-US" err="1"/>
              <a:t>www.enhancer.ch</a:t>
            </a:r>
            <a:r>
              <a:rPr lang="en-US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3411-2C36-FEC9-3BCD-494CC00B2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71750"/>
            <a:ext cx="7772400" cy="785421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5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82EA7-345C-216F-5B9A-370EADCA7645}"/>
              </a:ext>
            </a:extLst>
          </p:cNvPr>
          <p:cNvSpPr txBox="1"/>
          <p:nvPr/>
        </p:nvSpPr>
        <p:spPr>
          <a:xfrm>
            <a:off x="556480" y="782843"/>
            <a:ext cx="757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2022  -  </a:t>
            </a:r>
            <a:r>
              <a:rPr lang="en-US" sz="1800" err="1"/>
              <a:t>RSE</a:t>
            </a:r>
            <a:r>
              <a:rPr lang="en-US" sz="1800"/>
              <a:t> Con UK  Newcastle - </a:t>
            </a:r>
            <a:r>
              <a:rPr lang="en-US" sz="1800" b="1"/>
              <a:t>Why don’t we have this in Switzerland?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11682-BB16-39CF-815F-5E405BED209F}"/>
              </a:ext>
            </a:extLst>
          </p:cNvPr>
          <p:cNvSpPr txBox="1"/>
          <p:nvPr/>
        </p:nvSpPr>
        <p:spPr>
          <a:xfrm>
            <a:off x="556480" y="2801153"/>
            <a:ext cx="75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October 2023  - </a:t>
            </a:r>
            <a:r>
              <a:rPr lang="en-US" sz="1800" err="1"/>
              <a:t>EnhanceR</a:t>
            </a:r>
            <a:r>
              <a:rPr lang="en-US" sz="1800"/>
              <a:t> symposium – </a:t>
            </a:r>
            <a:r>
              <a:rPr lang="en-US" sz="1800" b="1"/>
              <a:t>Why don’t we have this in Switzerland?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16BFE-CA1B-6994-CF2D-6C8C58CA4FB9}"/>
              </a:ext>
            </a:extLst>
          </p:cNvPr>
          <p:cNvSpPr txBox="1"/>
          <p:nvPr/>
        </p:nvSpPr>
        <p:spPr>
          <a:xfrm>
            <a:off x="556480" y="1653498"/>
            <a:ext cx="757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September 2023  -  </a:t>
            </a:r>
            <a:r>
              <a:rPr lang="en-US" sz="1800" err="1"/>
              <a:t>RSE</a:t>
            </a:r>
            <a:r>
              <a:rPr lang="en-US" sz="1800"/>
              <a:t> Con UK  Swansea  - </a:t>
            </a:r>
            <a:r>
              <a:rPr lang="en-US" sz="1800" b="1"/>
              <a:t>Why don’t we have this in Switzerland?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0714B-623B-E1F4-ACC7-07CC2953AB3A}"/>
              </a:ext>
            </a:extLst>
          </p:cNvPr>
          <p:cNvSpPr txBox="1"/>
          <p:nvPr/>
        </p:nvSpPr>
        <p:spPr>
          <a:xfrm>
            <a:off x="556480" y="3948807"/>
            <a:ext cx="7571603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1800"/>
              <a:t>If no one else is doing it, then </a:t>
            </a:r>
            <a:r>
              <a:rPr lang="en-US" sz="1800" b="1"/>
              <a:t>why not us?</a:t>
            </a:r>
          </a:p>
        </p:txBody>
      </p:sp>
      <p:pic>
        <p:nvPicPr>
          <p:cNvPr id="3" name="Picture 2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6F260D12-1C4D-7991-EAF6-0650DB17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85" y="1815503"/>
            <a:ext cx="1463554" cy="1463554"/>
          </a:xfrm>
          <a:prstGeom prst="rect">
            <a:avLst/>
          </a:prstGeom>
        </p:spPr>
      </p:pic>
      <p:pic>
        <p:nvPicPr>
          <p:cNvPr id="9" name="Picture 8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3DF203D1-B404-DAFD-2DAF-977BD0BA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29" y="1815503"/>
            <a:ext cx="1463554" cy="1463554"/>
          </a:xfrm>
          <a:prstGeom prst="rect">
            <a:avLst/>
          </a:prstGeom>
        </p:spPr>
      </p:pic>
      <p:pic>
        <p:nvPicPr>
          <p:cNvPr id="11" name="Picture 10" descr="A person with a beard smiling&#10;&#10;Description automatically generated">
            <a:extLst>
              <a:ext uri="{FF2B5EF4-FFF2-40B4-BE49-F238E27FC236}">
                <a16:creationId xmlns:a16="http://schemas.microsoft.com/office/drawing/2014/main" id="{168FEAC7-7F71-6DAF-B875-5D1BAF16C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23" y="1815503"/>
            <a:ext cx="1463554" cy="14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474D-EE40-4BBD-9DD6-D790B38D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RSE community @ ETH: 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21EF-D60C-B8EF-3338-51734B136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/>
              <a:t>M</a:t>
            </a:r>
            <a:r>
              <a:rPr lang="en-CH"/>
              <a:t>ail campaign on the 23rd of November 2023</a:t>
            </a:r>
          </a:p>
          <a:p>
            <a:pPr lvl="1">
              <a:lnSpc>
                <a:spcPct val="150000"/>
              </a:lnSpc>
            </a:pPr>
            <a:r>
              <a:rPr lang="en-CH"/>
              <a:t>Emails to both research and technical staff</a:t>
            </a:r>
          </a:p>
          <a:p>
            <a:pPr lvl="1">
              <a:lnSpc>
                <a:spcPct val="150000"/>
              </a:lnSpc>
            </a:pPr>
            <a:r>
              <a:rPr lang="en-CH"/>
              <a:t>Incredible response</a:t>
            </a:r>
          </a:p>
          <a:p>
            <a:pPr>
              <a:lnSpc>
                <a:spcPct val="150000"/>
              </a:lnSpc>
            </a:pPr>
            <a:r>
              <a:rPr lang="en-CH"/>
              <a:t>Announced 1st online information event on 12th of December 2023</a:t>
            </a:r>
          </a:p>
          <a:p>
            <a:pPr>
              <a:lnSpc>
                <a:spcPct val="150000"/>
              </a:lnSpc>
            </a:pPr>
            <a:endParaRPr lang="en-CH"/>
          </a:p>
          <a:p>
            <a:pPr>
              <a:lnSpc>
                <a:spcPct val="150000"/>
              </a:lnSpc>
            </a:pPr>
            <a:endParaRPr lang="en-CH"/>
          </a:p>
          <a:p>
            <a:pPr marL="0" indent="0">
              <a:lnSpc>
                <a:spcPct val="150000"/>
              </a:lnSpc>
              <a:buNone/>
            </a:pP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934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F686-CA10-9E1F-BC1A-41F53465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1st online information 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D5FA-375E-CC8B-021B-0A14B5CE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de-CH" sz="1800" err="1"/>
              <a:t>Around</a:t>
            </a:r>
            <a:r>
              <a:rPr lang="de-CH" sz="1800"/>
              <a:t> </a:t>
            </a:r>
            <a:r>
              <a:rPr lang="en-CH" sz="1800"/>
              <a:t>120 participants</a:t>
            </a:r>
          </a:p>
          <a:p>
            <a:pPr>
              <a:lnSpc>
                <a:spcPct val="150000"/>
              </a:lnSpc>
            </a:pPr>
            <a:r>
              <a:rPr lang="en-CH" sz="1800"/>
              <a:t>2 parts: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H"/>
              <a:t>Talk by Prof. Simon Hettrick (Software Sustainability Institute UK)</a:t>
            </a:r>
          </a:p>
          <a:p>
            <a:pPr marL="6858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H"/>
              <a:t>Information on community building @ ETH</a:t>
            </a:r>
          </a:p>
          <a:p>
            <a:pPr lvl="2">
              <a:lnSpc>
                <a:spcPct val="150000"/>
              </a:lnSpc>
            </a:pPr>
            <a:r>
              <a:rPr lang="en-CH" sz="1800"/>
              <a:t>RSE community survey</a:t>
            </a:r>
          </a:p>
          <a:p>
            <a:pPr lvl="2">
              <a:lnSpc>
                <a:spcPct val="150000"/>
              </a:lnSpc>
            </a:pPr>
            <a:r>
              <a:rPr lang="en-CH" sz="180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4629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2F831A-272A-99AB-E5DD-37100C9B6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9" t="23023" r="-5679" b="3380"/>
          <a:stretch/>
        </p:blipFill>
        <p:spPr>
          <a:xfrm>
            <a:off x="1862302" y="840635"/>
            <a:ext cx="6407055" cy="3492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1C0F9-F42D-F794-BD77-A5CAAFF5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Results of RSE community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F742C-D464-6D46-8A5B-4D77DE9E14FE}"/>
              </a:ext>
            </a:extLst>
          </p:cNvPr>
          <p:cNvSpPr txBox="1"/>
          <p:nvPr/>
        </p:nvSpPr>
        <p:spPr>
          <a:xfrm>
            <a:off x="1118153" y="4333460"/>
            <a:ext cx="690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13 out of 16 ETH Zurich departments represented!</a:t>
            </a:r>
          </a:p>
          <a:p>
            <a:pPr algn="ctr"/>
            <a:r>
              <a:rPr lang="en-US" sz="2400"/>
              <a:t>Interest also from established technical staff!</a:t>
            </a:r>
          </a:p>
        </p:txBody>
      </p:sp>
    </p:spTree>
    <p:extLst>
      <p:ext uri="{BB962C8B-B14F-4D97-AF65-F5344CB8AC3E}">
        <p14:creationId xmlns:p14="http://schemas.microsoft.com/office/powerpoint/2010/main" val="404726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530BD-8128-8D34-132B-AE763A56C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D0E3-E670-E0D2-9BF3-7DB79335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First on-site event: 1st of 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82ED-B1D1-5E66-F9C4-D53FBA44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1">
                <a:latin typeface="Aptos"/>
                <a:cs typeface="Arial"/>
              </a:rPr>
              <a:t>Part 1: Lightning talks</a:t>
            </a:r>
            <a:endParaRPr lang="en-US">
              <a:latin typeface="Aptos"/>
              <a:cs typeface="Arial"/>
            </a:endParaRPr>
          </a:p>
          <a:p>
            <a:pPr marL="342900" indent="-342900">
              <a:lnSpc>
                <a:spcPct val="150000"/>
              </a:lnSpc>
            </a:pPr>
            <a:r>
              <a:rPr lang="en-US" b="1">
                <a:latin typeface="Aptos"/>
                <a:cs typeface="Arial"/>
              </a:rPr>
              <a:t>Part 2: Talk by Mr. Peter Schmidt</a:t>
            </a:r>
          </a:p>
          <a:p>
            <a:pPr marL="342900" indent="-342900">
              <a:lnSpc>
                <a:spcPct val="150000"/>
              </a:lnSpc>
            </a:pPr>
            <a:r>
              <a:rPr lang="en-US" b="1">
                <a:latin typeface="Aptos"/>
                <a:cs typeface="Arial"/>
              </a:rPr>
              <a:t>Part 3: Discussion rounds in small groups:</a:t>
            </a:r>
            <a:endParaRPr lang="en-US">
              <a:latin typeface="Aptos"/>
              <a:cs typeface="Arial"/>
            </a:endParaRPr>
          </a:p>
          <a:p>
            <a:pPr marL="900113" lvl="1" indent="-342900"/>
            <a:r>
              <a:rPr lang="en-US" sz="1950">
                <a:latin typeface="Aptos"/>
                <a:cs typeface="Arial"/>
              </a:rPr>
              <a:t>What do you expect from the </a:t>
            </a:r>
            <a:r>
              <a:rPr lang="en-US" sz="1950" err="1">
                <a:latin typeface="Aptos"/>
                <a:cs typeface="Arial"/>
              </a:rPr>
              <a:t>RSE</a:t>
            </a:r>
            <a:r>
              <a:rPr lang="en-US" sz="1950">
                <a:latin typeface="Aptos"/>
                <a:cs typeface="Arial"/>
              </a:rPr>
              <a:t> community?</a:t>
            </a:r>
          </a:p>
          <a:p>
            <a:pPr marL="900113" lvl="1" indent="-342900"/>
            <a:r>
              <a:rPr lang="en-US" sz="1950">
                <a:latin typeface="Aptos"/>
                <a:cs typeface="Arial"/>
              </a:rPr>
              <a:t>What kind of role do you imagine for yourself in this community?</a:t>
            </a:r>
          </a:p>
          <a:p>
            <a:pPr marL="900113" lvl="1" indent="-342900"/>
            <a:r>
              <a:rPr lang="en-US" sz="1950">
                <a:latin typeface="Aptos"/>
                <a:cs typeface="Arial"/>
              </a:rPr>
              <a:t>How can we build the community?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3756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F1E105-E047-41D4-1F79-6B09DBA6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148" y="-745436"/>
            <a:ext cx="9283148" cy="69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4" ma:contentTypeDescription="Ein neues Dokument erstellen." ma:contentTypeScope="" ma:versionID="73f8efe2e6f9a98fa348bcf41fd8a034">
  <xsd:schema xmlns:xsd="http://www.w3.org/2001/XMLSchema" xmlns:xs="http://www.w3.org/2001/XMLSchema" xmlns:p="http://schemas.microsoft.com/office/2006/metadata/properties" xmlns:ns2="adf06c11-72e5-4320-85c5-63db60481b18" targetNamespace="http://schemas.microsoft.com/office/2006/metadata/properties" ma:root="true" ma:fieldsID="3ca53855c2ab495a3872e7c6dc895414" ns2:_="">
    <xsd:import namespace="adf06c11-72e5-4320-85c5-63db60481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878DA-857E-4B4C-A988-6DD079A36B0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487d5b8a-4bc9-4771-ad55-263c2cea5f8b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b4d2509a-1029-4c66-bda1-3e207aead8ac"/>
  </ds:schemaRefs>
</ds:datastoreItem>
</file>

<file path=customXml/itemProps2.xml><?xml version="1.0" encoding="utf-8"?>
<ds:datastoreItem xmlns:ds="http://schemas.openxmlformats.org/officeDocument/2006/customXml" ds:itemID="{F645FA42-7F32-4700-9673-9C13E304FF3A}"/>
</file>

<file path=customXml/itemProps3.xml><?xml version="1.0" encoding="utf-8"?>
<ds:datastoreItem xmlns:ds="http://schemas.openxmlformats.org/officeDocument/2006/customXml" ds:itemID="{980A2BE5-7925-4AFB-A856-7E81C7C4D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718</Words>
  <Application>Microsoft Office PowerPoint</Application>
  <PresentationFormat>Bildschirmpräsentation (16:9)</PresentationFormat>
  <Paragraphs>122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ui-sans-serif</vt:lpstr>
      <vt:lpstr>Office Theme</vt:lpstr>
      <vt:lpstr>PowerPoint-Präsentation</vt:lpstr>
      <vt:lpstr>PowerPoint-Präsentation</vt:lpstr>
      <vt:lpstr>PowerPoint-Präsentation</vt:lpstr>
      <vt:lpstr>PowerPoint-Präsentation</vt:lpstr>
      <vt:lpstr>RSE community @ ETH: first steps</vt:lpstr>
      <vt:lpstr>1st online information event </vt:lpstr>
      <vt:lpstr>Results of RSE community survey</vt:lpstr>
      <vt:lpstr>First on-site event: 1st of February 2024</vt:lpstr>
      <vt:lpstr>PowerPoint-Präsentation</vt:lpstr>
      <vt:lpstr>Reactions:</vt:lpstr>
      <vt:lpstr>PowerPoint-Präsentation</vt:lpstr>
      <vt:lpstr>Focus</vt:lpstr>
      <vt:lpstr>Community events</vt:lpstr>
      <vt:lpstr>Community events</vt:lpstr>
      <vt:lpstr>Community events</vt:lpstr>
      <vt:lpstr>Community events</vt:lpstr>
      <vt:lpstr>PowerPoint-Präsentation</vt:lpstr>
      <vt:lpstr>Community events</vt:lpstr>
      <vt:lpstr>Community communication</vt:lpstr>
      <vt:lpstr>Working Group</vt:lpstr>
      <vt:lpstr>International Visibility</vt:lpstr>
      <vt:lpstr>PowerPoint-Präsentation</vt:lpstr>
      <vt:lpstr>RSE@ETH Domain</vt:lpstr>
      <vt:lpstr>PowerPoint-Präsentation</vt:lpstr>
      <vt:lpstr>RSE4ORD:</vt:lpstr>
      <vt:lpstr>PowerPoint-Präsentation</vt:lpstr>
      <vt:lpstr>Synergies/overlaps:</vt:lpstr>
      <vt:lpstr>PowerPoint-Präsentation</vt:lpstr>
      <vt:lpstr>Contact:  Tarun Chadha, tarun.chadha@id.ethz.ch Uwe Schmitt, uwe.schmitt@id.ethz.ch    www.rse.ethz.ch Licence for using/sharing: CC-BY-NC-4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Uwe Schmitt</dc:creator>
  <cp:lastModifiedBy>Bachofner, Anusch</cp:lastModifiedBy>
  <cp:revision>3</cp:revision>
  <cp:lastPrinted>2024-11-05T14:22:16Z</cp:lastPrinted>
  <dcterms:created xsi:type="dcterms:W3CDTF">2024-01-12T12:45:00Z</dcterms:created>
  <dcterms:modified xsi:type="dcterms:W3CDTF">2024-11-13T13:00:34Z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  <property fmtid="{D5CDD505-2E9C-101B-9397-08002B2CF9AE}" pid="3" name="MediaServiceImageTags">
    <vt:lpwstr/>
  </property>
</Properties>
</file>